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310" r:id="rId13"/>
    <p:sldId id="308" r:id="rId14"/>
    <p:sldId id="270" r:id="rId15"/>
    <p:sldId id="272" r:id="rId16"/>
    <p:sldId id="309" r:id="rId17"/>
    <p:sldId id="275" r:id="rId18"/>
    <p:sldId id="279" r:id="rId19"/>
    <p:sldId id="294" r:id="rId20"/>
    <p:sldId id="311" r:id="rId21"/>
    <p:sldId id="312" r:id="rId22"/>
    <p:sldId id="301" r:id="rId23"/>
    <p:sldId id="313" r:id="rId24"/>
    <p:sldId id="295" r:id="rId25"/>
    <p:sldId id="298" r:id="rId26"/>
    <p:sldId id="302" r:id="rId27"/>
    <p:sldId id="306" r:id="rId28"/>
    <p:sldId id="307" r:id="rId29"/>
  </p:sldIdLst>
  <p:sldSz cx="9144000" cy="5143500" type="screen16x9"/>
  <p:notesSz cx="8686800" cy="46831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60"/>
  </p:normalViewPr>
  <p:slideViewPr>
    <p:cSldViewPr>
      <p:cViewPr varScale="1">
        <p:scale>
          <a:sx n="107" d="100"/>
          <a:sy n="107" d="100"/>
        </p:scale>
        <p:origin x="114" y="7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5"/>
            <a:ext cx="3764683" cy="234224"/>
          </a:xfrm>
          <a:prstGeom prst="rect">
            <a:avLst/>
          </a:prstGeom>
        </p:spPr>
        <p:txBody>
          <a:bodyPr vert="horz" lIns="65589" tIns="32794" rIns="65589" bIns="32794" rtlCol="0"/>
          <a:lstStyle>
            <a:lvl1pPr algn="l">
              <a:defRPr sz="9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920774" y="5"/>
            <a:ext cx="3764683" cy="234224"/>
          </a:xfrm>
          <a:prstGeom prst="rect">
            <a:avLst/>
          </a:prstGeom>
        </p:spPr>
        <p:txBody>
          <a:bodyPr vert="horz" lIns="65589" tIns="32794" rIns="65589" bIns="32794" rtlCol="0"/>
          <a:lstStyle>
            <a:lvl1pPr algn="r">
              <a:defRPr sz="900"/>
            </a:lvl1pPr>
          </a:lstStyle>
          <a:p>
            <a:fld id="{18241466-A335-44BD-824B-0A729CE07082}" type="datetimeFigureOut">
              <a:rPr lang="ru-RU" smtClean="0"/>
              <a:t>25.12.2015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82888" y="349250"/>
            <a:ext cx="3125787" cy="1758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5589" tIns="32794" rIns="65589" bIns="3279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69085" y="2224452"/>
            <a:ext cx="6948632" cy="2108011"/>
          </a:xfrm>
          <a:prstGeom prst="rect">
            <a:avLst/>
          </a:prstGeom>
        </p:spPr>
        <p:txBody>
          <a:bodyPr vert="horz" lIns="65589" tIns="32794" rIns="65589" bIns="3279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4447566"/>
            <a:ext cx="3764683" cy="234224"/>
          </a:xfrm>
          <a:prstGeom prst="rect">
            <a:avLst/>
          </a:prstGeom>
        </p:spPr>
        <p:txBody>
          <a:bodyPr vert="horz" lIns="65589" tIns="32794" rIns="65589" bIns="32794" rtlCol="0" anchor="b"/>
          <a:lstStyle>
            <a:lvl1pPr algn="l"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920774" y="4447566"/>
            <a:ext cx="3764683" cy="234224"/>
          </a:xfrm>
          <a:prstGeom prst="rect">
            <a:avLst/>
          </a:prstGeom>
        </p:spPr>
        <p:txBody>
          <a:bodyPr vert="horz" lIns="65589" tIns="32794" rIns="65589" bIns="32794" rtlCol="0" anchor="b"/>
          <a:lstStyle>
            <a:lvl1pPr algn="r">
              <a:defRPr sz="900"/>
            </a:lvl1pPr>
          </a:lstStyle>
          <a:p>
            <a:fld id="{8DD28904-2654-4B94-8E03-A737DD98A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769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61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288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536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574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263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926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898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341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346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9883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926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324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385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306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72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4442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8897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59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6180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8388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4386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118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1344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4267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5039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0146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0759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28904-2654-4B94-8E03-A737DD98A49E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260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2D33D-A107-4EA1-B8CE-91BC005A38E4}" type="datetimeFigureOut">
              <a:rPr lang="ru-RU"/>
              <a:pPr>
                <a:defRPr/>
              </a:pPr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5EA52-D8E9-4687-A55A-24214F3176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A9887-BD01-4700-9830-DC8BE7290C00}" type="datetimeFigureOut">
              <a:rPr lang="ru-RU"/>
              <a:pPr>
                <a:defRPr/>
              </a:pPr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3129B-742E-4977-A32F-D124B474CD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D0C4A-AF10-4030-BF0A-B6648AAD601B}" type="datetimeFigureOut">
              <a:rPr lang="ru-RU"/>
              <a:pPr>
                <a:defRPr/>
              </a:pPr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6E023-D3EB-4558-B5E4-2F8B01651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A8D84-0178-4BCA-B8FB-02CB733B6EF0}" type="datetimeFigureOut">
              <a:rPr lang="ru-RU"/>
              <a:pPr>
                <a:defRPr/>
              </a:pPr>
              <a:t>25.12.2015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51379-AA29-4DA6-A1DB-D37E3623BD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C60B6-5616-4345-905B-3A41CB20A70B}" type="datetimeFigureOut">
              <a:rPr lang="ru-RU"/>
              <a:pPr>
                <a:defRPr/>
              </a:pPr>
              <a:t>25.12.2015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E05D3-3B21-4718-B85C-2483F418BC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DE3D8-F56D-45CD-A43E-3FDD4FF5AAF1}" type="datetimeFigureOut">
              <a:rPr lang="ru-RU"/>
              <a:pPr>
                <a:defRPr/>
              </a:pPr>
              <a:t>25.12.2015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0F394-A190-407E-8096-7755D069F0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AF52-07C2-476F-BB65-3D7DCB8D353A}" type="datetimeFigureOut">
              <a:rPr lang="ru-RU"/>
              <a:pPr>
                <a:defRPr/>
              </a:pPr>
              <a:t>25.12.2015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CCC37-0EB6-4E4D-A7CD-0AA383089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5612B-3887-465C-B82B-0133553C7E8C}" type="datetimeFigureOut">
              <a:rPr lang="ru-RU"/>
              <a:pPr>
                <a:defRPr/>
              </a:pPr>
              <a:t>25.12.2015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0C30D-57AF-4D7C-B9E3-1531CA785F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7036E-9C97-4B21-89DF-104C435C165E}" type="datetimeFigureOut">
              <a:rPr lang="ru-RU"/>
              <a:pPr>
                <a:defRPr/>
              </a:pPr>
              <a:t>25.12.2015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C1F06-912E-45B5-9A94-C4CE1EBD06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FB534-CF05-4A96-92F0-5851A1140746}" type="datetimeFigureOut">
              <a:rPr lang="ru-RU"/>
              <a:pPr>
                <a:defRPr/>
              </a:pPr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0EF16-FF6A-46BF-AF88-B350B6C248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FE161-1D07-43E9-A306-EDDC922E1274}" type="datetimeFigureOut">
              <a:rPr lang="ru-RU"/>
              <a:pPr>
                <a:defRPr/>
              </a:pPr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7A490-C05B-470E-86BE-3F4E27DFFF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2ADACF-0432-4AD3-A4D0-D40B000C6AD3}" type="datetimeFigureOut">
              <a:rPr lang="ru-RU"/>
              <a:pPr>
                <a:defRPr/>
              </a:pPr>
              <a:t>25.12.2015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0D9865-D22B-42CE-A9B3-56AFFAFEFD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advTm="9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jpe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2.png"/><Relationship Id="rId4" Type="http://schemas.openxmlformats.org/officeDocument/2006/relationships/image" Target="../media/image35.png"/><Relationship Id="rId9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3" Type="http://schemas.openxmlformats.org/officeDocument/2006/relationships/image" Target="../media/image1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tiff"/><Relationship Id="rId5" Type="http://schemas.openxmlformats.org/officeDocument/2006/relationships/image" Target="../media/image49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tiff"/><Relationship Id="rId4" Type="http://schemas.openxmlformats.org/officeDocument/2006/relationships/image" Target="../media/image53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7.tiff"/><Relationship Id="rId4" Type="http://schemas.openxmlformats.org/officeDocument/2006/relationships/image" Target="../media/image56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2.png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4875" y="3929063"/>
            <a:ext cx="4286250" cy="5397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smtClean="0">
                <a:solidFill>
                  <a:srgbClr val="558E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ХИМХОЛОДСЕРВИС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3438" y="4500563"/>
            <a:ext cx="4357687" cy="357187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Научно-производственная фирма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G:\HHS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285750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/>
          <a:srcRect t="139" b="-554"/>
          <a:stretch>
            <a:fillRect/>
          </a:stretch>
        </p:blipFill>
        <p:spPr bwMode="auto">
          <a:xfrm>
            <a:off x="7596188" y="268288"/>
            <a:ext cx="1152525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ООО «НПФ «ХИМХОЛОДСЕРВИС»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4341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85750" y="1012825"/>
            <a:ext cx="8643938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ООО «Научно-Производственная Фирма «ХИМХОЛОДСЕРВИС»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rgbClr val="3333CC"/>
                </a:solidFill>
                <a:latin typeface="+mn-lt"/>
              </a:rPr>
              <a:t>Год основания: 1994</a:t>
            </a:r>
            <a:endParaRPr lang="ru-RU" sz="2400" dirty="0">
              <a:solidFill>
                <a:srgbClr val="3333CC"/>
              </a:solidFill>
              <a:latin typeface="+mn-lt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Род деятельности</a:t>
            </a:r>
            <a:r>
              <a:rPr lang="ru-RU" sz="2400" i="1" dirty="0">
                <a:solidFill>
                  <a:srgbClr val="3333CC"/>
                </a:solidFill>
                <a:latin typeface="+mn-lt"/>
              </a:rPr>
              <a:t>: Комплексные инжиниринговые услуги и </a:t>
            </a:r>
            <a:r>
              <a:rPr lang="ru-RU" sz="2400" i="1" dirty="0" err="1">
                <a:solidFill>
                  <a:srgbClr val="3333CC"/>
                </a:solidFill>
                <a:latin typeface="+mn-lt"/>
              </a:rPr>
              <a:t>энергоэффективные</a:t>
            </a:r>
            <a:r>
              <a:rPr lang="ru-RU" sz="2400" i="1" dirty="0">
                <a:solidFill>
                  <a:srgbClr val="3333CC"/>
                </a:solidFill>
                <a:latin typeface="+mn-lt"/>
              </a:rPr>
              <a:t> технические решения при создании и модернизации промышленных, общественных и спортивных объектов и сооружений.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Полный спектр услуг </a:t>
            </a:r>
            <a:r>
              <a:rPr lang="ru-RU" sz="2400" i="1" dirty="0">
                <a:solidFill>
                  <a:srgbClr val="3333CC"/>
                </a:solidFill>
                <a:latin typeface="+mn-lt"/>
              </a:rPr>
              <a:t>- проектирование, производство, поставка, монтаж, </a:t>
            </a:r>
            <a:r>
              <a:rPr lang="ru-RU" sz="2400" i="1" dirty="0" err="1">
                <a:solidFill>
                  <a:srgbClr val="3333CC"/>
                </a:solidFill>
                <a:latin typeface="+mn-lt"/>
              </a:rPr>
              <a:t>пусконаладка</a:t>
            </a:r>
            <a:r>
              <a:rPr lang="ru-RU" sz="2400" i="1" dirty="0">
                <a:solidFill>
                  <a:srgbClr val="3333CC"/>
                </a:solidFill>
                <a:latin typeface="+mn-lt"/>
              </a:rPr>
              <a:t> оборудования, обучение персонала, гарантийное и сервисное обслуживание.</a:t>
            </a:r>
            <a:endParaRPr lang="ru-RU" sz="2400" dirty="0">
              <a:solidFill>
                <a:srgbClr val="3333CC"/>
              </a:solidFill>
              <a:latin typeface="+mn-lt"/>
            </a:endParaRPr>
          </a:p>
        </p:txBody>
      </p:sp>
      <p:sp>
        <p:nvSpPr>
          <p:cNvPr id="14344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8" name="Picture 2" descr="G:\HHS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Комплексный подход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6389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85750" y="1012825"/>
            <a:ext cx="8643938" cy="3478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С момента своего основания основной концепцией развития нашей фирмы стал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комплексный подход к решению любых задач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, возникающих у потребителей холода. Компания обеспечивает весь спектр услуг для сдачи объекта Заказчику «под ключ»: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 - </a:t>
            </a:r>
            <a:r>
              <a:rPr lang="ru-RU" sz="2000" i="1" dirty="0" err="1">
                <a:solidFill>
                  <a:srgbClr val="3333CC"/>
                </a:solidFill>
                <a:latin typeface="+mn-lt"/>
              </a:rPr>
              <a:t>предпроектные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 проработки и технико-экономические обоснования;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 - проектирование разделов ХС, ОВ, АХС, КЖ, КС, ЭМ, выпуск смет;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 - производство широкой гаммы оборудования и систем автоматики;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 - поставка оборудования собственного и зарубежного производства;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 - монтажные или </a:t>
            </a:r>
            <a:r>
              <a:rPr lang="ru-RU" sz="2000" i="1" dirty="0" err="1">
                <a:solidFill>
                  <a:srgbClr val="3333CC"/>
                </a:solidFill>
                <a:latin typeface="+mn-lt"/>
              </a:rPr>
              <a:t>шеф-монтажные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 работы;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 - пусконаладочные работы и обучение персонала;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 - сервисное и гарантийное обслуживание.</a:t>
            </a:r>
          </a:p>
        </p:txBody>
      </p:sp>
      <p:sp>
        <p:nvSpPr>
          <p:cNvPr id="16392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8" name="Picture 2" descr="G:\HHS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7411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85813"/>
            <a:ext cx="565785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Проектирование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7415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4100" name="Picture 4" descr="F:\подготовка презентации\фото\Офис\ПРОФЕССИЯ Инженер холодильного оборудования-0-24-24-71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40288" y="1395413"/>
            <a:ext cx="2193925" cy="3846512"/>
          </a:xfrm>
          <a:prstGeom prst="rect">
            <a:avLst/>
          </a:prstGeom>
          <a:noFill/>
        </p:spPr>
      </p:pic>
      <p:pic>
        <p:nvPicPr>
          <p:cNvPr id="4101" name="Picture 5" descr="F:\подготовка презентации\фото\Офис\ПРОФЕССИЯ Инженер холодильного оборудования-0-24-28-59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72275" y="781050"/>
            <a:ext cx="2170113" cy="3803650"/>
          </a:xfrm>
          <a:prstGeom prst="rect">
            <a:avLst/>
          </a:prstGeom>
          <a:noFill/>
        </p:spPr>
      </p:pic>
      <p:pic>
        <p:nvPicPr>
          <p:cNvPr id="4098" name="Picture 2" descr="F:\подготовка презентации\фото\Офис\ПРОФЕССИЯ Инженер холодильного оборудования-0-07-54-19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3513" y="2336800"/>
            <a:ext cx="2979737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4103" name="Picture 7" descr="F:\подготовка презентации\фото\Офис\04052008129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57375" y="2286000"/>
            <a:ext cx="307181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4102" name="Picture 6" descr="F:\подготовка презентации\фото\Офис\ПРОФЕССИЯ Инженер холодильного оборудования-0-24-56-072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05350" y="2816225"/>
            <a:ext cx="2444750" cy="1835150"/>
          </a:xfrm>
          <a:prstGeom prst="rect">
            <a:avLst/>
          </a:prstGeom>
          <a:noFill/>
        </p:spPr>
      </p:pic>
      <p:pic>
        <p:nvPicPr>
          <p:cNvPr id="4099" name="Picture 3" descr="F:\подготовка презентации\фото\Офис\ПРОФЕССИЯ Инженер холодильного оборудования-0-23-21-991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565900" y="2120900"/>
            <a:ext cx="2511425" cy="1884363"/>
          </a:xfrm>
          <a:prstGeom prst="rect">
            <a:avLst/>
          </a:prstGeom>
          <a:noFill/>
        </p:spPr>
      </p:pic>
      <p:pic>
        <p:nvPicPr>
          <p:cNvPr id="13" name="Picture 2" descr="G:\HHS.TIF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Проектирование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8437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285750" y="879475"/>
            <a:ext cx="8643938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Сложившийся за годы существования </a:t>
            </a:r>
            <a:r>
              <a:rPr lang="ru-RU" sz="2000" i="1" dirty="0">
                <a:solidFill>
                  <a:srgbClr val="000099"/>
                </a:solidFill>
                <a:latin typeface="+mn-lt"/>
              </a:rPr>
              <a:t>компании проектный отдел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сочетает в себе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знания и опыт лучших </a:t>
            </a:r>
            <a:r>
              <a:rPr lang="ru-RU" sz="20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кадров холодильной отрасли</a:t>
            </a:r>
            <a:r>
              <a:rPr lang="ru-RU" sz="2000" i="1" dirty="0">
                <a:solidFill>
                  <a:srgbClr val="000099"/>
                </a:solidFill>
                <a:latin typeface="+mn-lt"/>
              </a:rPr>
              <a:t>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советской закалки с современными </a:t>
            </a:r>
            <a:r>
              <a:rPr lang="ru-RU" sz="2000" i="1" dirty="0">
                <a:solidFill>
                  <a:srgbClr val="000099"/>
                </a:solidFill>
                <a:latin typeface="+mn-lt"/>
              </a:rPr>
              <a:t>навыками и подходом нового поколения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высококлассных специалистов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и </a:t>
            </a:r>
            <a:r>
              <a:rPr lang="ru-RU" sz="2000" i="1" dirty="0">
                <a:solidFill>
                  <a:srgbClr val="000099"/>
                </a:solidFill>
                <a:latin typeface="+mn-lt"/>
              </a:rPr>
              <a:t>позволяет выполнять </a:t>
            </a:r>
            <a:r>
              <a:rPr lang="ru-RU" sz="2000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проекты любого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уровня сложности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Фирма осуществляет разработку </a:t>
            </a:r>
            <a:r>
              <a:rPr lang="ru-RU" sz="2000" i="1" dirty="0">
                <a:solidFill>
                  <a:srgbClr val="000099"/>
                </a:solidFill>
                <a:latin typeface="+mn-lt"/>
              </a:rPr>
              <a:t>рабочих проектов по созданию новых,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модернизации и расширению </a:t>
            </a:r>
            <a:r>
              <a:rPr lang="ru-RU" sz="2000" i="1" dirty="0">
                <a:solidFill>
                  <a:srgbClr val="000099"/>
                </a:solidFill>
                <a:latin typeface="+mn-lt"/>
              </a:rPr>
              <a:t>существующих холодильных установок и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систем холодоснабжения</a:t>
            </a:r>
            <a:r>
              <a:rPr lang="ru-RU" sz="2000" i="1" dirty="0">
                <a:solidFill>
                  <a:srgbClr val="000099"/>
                </a:solidFill>
                <a:latin typeface="+mn-lt"/>
              </a:rPr>
              <a:t>, включая все необходимые разделы, в том числе: </a:t>
            </a:r>
            <a:r>
              <a:rPr lang="ru-RU" sz="20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электроснабжение</a:t>
            </a:r>
            <a:r>
              <a:rPr lang="ru-RU" sz="2000" i="1" dirty="0">
                <a:solidFill>
                  <a:srgbClr val="000099"/>
                </a:solidFill>
                <a:latin typeface="+mn-lt"/>
              </a:rPr>
              <a:t>, автоматику, диспетчеризацию, строительные конструкции</a:t>
            </a:r>
            <a:r>
              <a:rPr lang="ru-RU" sz="2000" i="1" dirty="0" smtClean="0">
                <a:solidFill>
                  <a:srgbClr val="000099"/>
                </a:solidFill>
                <a:latin typeface="+mn-lt"/>
              </a:rPr>
              <a:t>, </a:t>
            </a:r>
            <a:r>
              <a:rPr lang="ru-RU" sz="2000" i="1" dirty="0">
                <a:solidFill>
                  <a:srgbClr val="000099"/>
                </a:solidFill>
                <a:latin typeface="+mn-lt"/>
              </a:rPr>
              <a:t>а также разработку сметной документации. </a:t>
            </a:r>
          </a:p>
        </p:txBody>
      </p:sp>
      <p:sp>
        <p:nvSpPr>
          <p:cNvPr id="18440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17" name="Picture 2" descr="G:\HHS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Разработка оборудования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0485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85750" y="1000125"/>
            <a:ext cx="86439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0488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2048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00" y="857250"/>
            <a:ext cx="3844925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4425" y="3073400"/>
            <a:ext cx="2719388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20491" name="Picture 10" descr="Вид агрегат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25" y="2571750"/>
            <a:ext cx="2643188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17913" y="785813"/>
            <a:ext cx="2525712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24550" y="1000125"/>
            <a:ext cx="3005138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Разработка оборудования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1509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214313" y="928688"/>
            <a:ext cx="8715375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 smtClean="0">
                <a:solidFill>
                  <a:srgbClr val="3333CC"/>
                </a:solidFill>
                <a:latin typeface="+mn-lt"/>
              </a:rPr>
              <a:t>Одно из основных 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направлений </a:t>
            </a:r>
            <a:r>
              <a:rPr lang="ru-RU" sz="2000" i="1" dirty="0" smtClean="0">
                <a:solidFill>
                  <a:srgbClr val="3333CC"/>
                </a:solidFill>
                <a:latin typeface="+mn-lt"/>
              </a:rPr>
              <a:t>деятельности 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фирмы </a:t>
            </a:r>
            <a:r>
              <a:rPr lang="ru-RU" sz="2000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нацелено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создание и производство нового оборудования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, развитие отечественной промышленности.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Это обусловило создание собственной производственной базы, исследовательского, опытно-конструкторского подразделений.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На вооружении фирмы находятся современные и уникальные расчетные программы и методики, позволяющие проектировать и производить нестандартное оборудование для специальных и сложных задач.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Наличие в штате ряда высококвалифицированных специалистов, в том числе кандидатов и докторов наук, способствуют успешному развитию этого направления.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i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1512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Разработка оборудования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2533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241300" y="1143000"/>
            <a:ext cx="8402638" cy="3478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ООО «НПФ «ХИМХОЛОДСЕРВИС» одно из немногих в России предприятий, которое наряду с ведущими организациями в области промышленного холодильного машиностроения производит разработки передовой холодильной техники.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Холодильные системы собственного производства комплектуются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лучшими образцами зарубежной компрессорной техники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 –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компрессорами таких фирм, как </a:t>
            </a:r>
            <a:r>
              <a:rPr lang="en-US" sz="2000" i="1" dirty="0" err="1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Howden</a:t>
            </a:r>
            <a:r>
              <a:rPr lang="en-US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(Шотландия) и </a:t>
            </a:r>
            <a:r>
              <a:rPr lang="en-US" sz="2000" i="1" dirty="0" err="1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Bitzer</a:t>
            </a:r>
            <a:r>
              <a:rPr lang="en-US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(Германия)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Это позволяет выпускать высоконадежные и конкурентоспособные  холодильные машины с широкой гаммой основного и вспомогательного оборудования, холодопроизводительностью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 </a:t>
            </a:r>
            <a:r>
              <a:rPr lang="ru-RU" sz="2000" i="1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50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 5000 кВт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,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не уступающие по качеству иностранным аналогам.</a:t>
            </a:r>
          </a:p>
        </p:txBody>
      </p:sp>
      <p:sp>
        <p:nvSpPr>
          <p:cNvPr id="22539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17" name="Picture 2" descr="G:\HHS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Собственное производство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3557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785813"/>
            <a:ext cx="6342063" cy="3857625"/>
          </a:xfrm>
          <a:prstGeom prst="rect">
            <a:avLst/>
          </a:prstGeom>
          <a:blipFill dpi="0" rotWithShape="1">
            <a:blip r:embed="rId4">
              <a:alphaModFix amt="1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60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1026" name="Picture 2" descr="F:\подготовка презентации\фото\база, производство\IMG_317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675" y="854075"/>
            <a:ext cx="2603500" cy="1846263"/>
          </a:xfrm>
          <a:prstGeom prst="rect">
            <a:avLst/>
          </a:prstGeom>
          <a:noFill/>
        </p:spPr>
      </p:pic>
      <p:pic>
        <p:nvPicPr>
          <p:cNvPr id="1032" name="Picture 8" descr="F:\подготовка презентации\фото\база, производство\Нахабино_20120622_2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5775" y="3638550"/>
            <a:ext cx="1725613" cy="1219200"/>
          </a:xfrm>
          <a:prstGeom prst="rect">
            <a:avLst/>
          </a:prstGeom>
          <a:noFill/>
        </p:spPr>
      </p:pic>
      <p:pic>
        <p:nvPicPr>
          <p:cNvPr id="1033" name="Picture 9" descr="F:\подготовка презентации\фото\база, производство\IMG_080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65775" y="2352675"/>
            <a:ext cx="1804988" cy="1397000"/>
          </a:xfrm>
          <a:prstGeom prst="rect">
            <a:avLst/>
          </a:prstGeom>
          <a:noFill/>
        </p:spPr>
      </p:pic>
      <p:pic>
        <p:nvPicPr>
          <p:cNvPr id="1034" name="Picture 10" descr="F:\подготовка презентации\фото\база, производство\IMG_7178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675" y="2779713"/>
            <a:ext cx="3194050" cy="1957387"/>
          </a:xfrm>
          <a:prstGeom prst="rect">
            <a:avLst/>
          </a:prstGeom>
          <a:noFill/>
        </p:spPr>
      </p:pic>
      <p:pic>
        <p:nvPicPr>
          <p:cNvPr id="1035" name="Picture 11" descr="F:\подготовка презентации\фото\база, производство\sr801804himo004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79775" y="2779713"/>
            <a:ext cx="2225675" cy="1931987"/>
          </a:xfrm>
          <a:prstGeom prst="rect">
            <a:avLst/>
          </a:prstGeom>
          <a:noFill/>
        </p:spPr>
      </p:pic>
      <p:pic>
        <p:nvPicPr>
          <p:cNvPr id="1036" name="Picture 12" descr="F:\подготовка презентации\фото\база, производство\ПРОФЕССИЯ Инженер холодильного оборудования-0-25-14-213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38738" y="854075"/>
            <a:ext cx="2652712" cy="1577975"/>
          </a:xfrm>
          <a:prstGeom prst="rect">
            <a:avLst/>
          </a:prstGeom>
          <a:noFill/>
        </p:spPr>
      </p:pic>
      <p:pic>
        <p:nvPicPr>
          <p:cNvPr id="1028" name="Picture 4" descr="F:\подготовка презентации\фото\база, производство\ПРОФЕССИЯ Инженер холодильного оборудования-0-25-31-074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212013" y="2425700"/>
            <a:ext cx="1743075" cy="1579563"/>
          </a:xfrm>
          <a:prstGeom prst="rect">
            <a:avLst/>
          </a:prstGeom>
          <a:noFill/>
        </p:spPr>
      </p:pic>
      <p:pic>
        <p:nvPicPr>
          <p:cNvPr id="23568" name="Picture 5" descr="F:\подготовка презентации\фото\база, производство\ПРОФЕССИЯ Инженер холодильного оборудования-0-25-32-958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138988" y="915988"/>
            <a:ext cx="2005012" cy="182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 descr="F:\подготовка презентации\фото\база, производство\DSCN7841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706688" y="890588"/>
            <a:ext cx="2298700" cy="1614487"/>
          </a:xfrm>
          <a:prstGeom prst="rect">
            <a:avLst/>
          </a:prstGeom>
          <a:noFill/>
        </p:spPr>
      </p:pic>
      <p:pic>
        <p:nvPicPr>
          <p:cNvPr id="17" name="Picture 2" descr="G:\HHS.TI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Производственные площадки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4581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584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2875" y="1285875"/>
            <a:ext cx="85725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база «Нахабино»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, Московская обл. -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 изготовление холодильных машин, компрессорных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и насосных агрегатов, контейнерных холодильных установок;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2875" y="2286000"/>
            <a:ext cx="9001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база «Медвежьи Озера»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, Московская обл. -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изготовление щитов управления и систем автоматизации;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 изготовление нестандартного теплообменного оборудования;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2875" y="3286125"/>
            <a:ext cx="90011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база </a:t>
            </a:r>
            <a:r>
              <a:rPr lang="en-US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SES International BV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, Нидерланды -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 изготовление компрессорных агрегатов и холодильных машин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(при желании Заказчика – зарубежная сборка)</a:t>
            </a:r>
          </a:p>
        </p:txBody>
      </p:sp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Производственная база «Нахабино»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5605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42875" y="785813"/>
            <a:ext cx="6215063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База включает в себя сборочные цеха, </a:t>
            </a:r>
            <a:r>
              <a:rPr lang="ru-RU" sz="2000" i="1" dirty="0" err="1">
                <a:solidFill>
                  <a:srgbClr val="3333CC"/>
                </a:solidFill>
                <a:latin typeface="+mn-lt"/>
              </a:rPr>
              <a:t>ремонтно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- восстановительный участок, складские помещения и открытые площадки, и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выпускает широкий спектр оборудования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: компрессорные и насосные агрегаты, холодильные машины и мобильные холодильные установки контейнерного типа.</a:t>
            </a:r>
          </a:p>
        </p:txBody>
      </p:sp>
      <p:sp>
        <p:nvSpPr>
          <p:cNvPr id="25609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17" name="Picture 3" descr="F:\подготовка презентации\фото\база, производство\IMG_318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19413" y="2640013"/>
            <a:ext cx="2786062" cy="2176462"/>
          </a:xfrm>
          <a:prstGeom prst="rect">
            <a:avLst/>
          </a:prstGeom>
          <a:noFill/>
        </p:spPr>
      </p:pic>
      <p:pic>
        <p:nvPicPr>
          <p:cNvPr id="2050" name="Picture 2" descr="F:\подготовка презентации\фото\база, производство\P105037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69088" y="928688"/>
            <a:ext cx="2332037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F:\подготовка презентации\фото\база, производство\ПРОФЕССИЯ Инженер холодильного оборудования-0-25-40-63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1825" y="2852738"/>
            <a:ext cx="1152525" cy="865187"/>
          </a:xfrm>
          <a:prstGeom prst="rect">
            <a:avLst/>
          </a:prstGeom>
          <a:noFill/>
        </p:spPr>
      </p:pic>
      <p:pic>
        <p:nvPicPr>
          <p:cNvPr id="2052" name="Picture 4" descr="F:\подготовка презентации\фото\база, производство\База 2009-12-04 11-19-2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32450" y="3706813"/>
            <a:ext cx="2017713" cy="1073150"/>
          </a:xfrm>
          <a:prstGeom prst="rect">
            <a:avLst/>
          </a:prstGeom>
          <a:noFill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3350" y="2603500"/>
            <a:ext cx="2822575" cy="2114550"/>
          </a:xfrm>
          <a:prstGeom prst="rect">
            <a:avLst/>
          </a:prstGeom>
          <a:noFill/>
        </p:spPr>
      </p:pic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Производственная база «Нахабино»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" r="5195"/>
          <a:stretch/>
        </p:blipFill>
        <p:spPr>
          <a:xfrm>
            <a:off x="-36512" y="792956"/>
            <a:ext cx="4539898" cy="3939034"/>
          </a:xfrm>
        </p:spPr>
      </p:pic>
      <p:sp>
        <p:nvSpPr>
          <p:cNvPr id="25609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19" y="792956"/>
            <a:ext cx="4675981" cy="3506986"/>
          </a:xfrm>
          <a:prstGeom prst="rect">
            <a:avLst/>
          </a:prstGeom>
        </p:spPr>
      </p:pic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2370444"/>
      </p:ext>
    </p:extLst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Производственная база «Нахабино»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5605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5609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16" name="Рисунок 15" descr="C:\Users\Artemov.I\AppData\Local\Microsoft\Windows\Temporary Internet Files\Content.Outlook\OFYRYRCI\DSCF3331 (2)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0"/>
          <a:stretch/>
        </p:blipFill>
        <p:spPr bwMode="auto">
          <a:xfrm>
            <a:off x="4427984" y="792956"/>
            <a:ext cx="4720283" cy="3917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Artemov.I\AppData\Local\Microsoft\Windows\Temporary Internet Files\Content.Outlook\OFYRYRCI\DSCF3328 (2)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7"/>
          <a:stretch/>
        </p:blipFill>
        <p:spPr bwMode="auto">
          <a:xfrm>
            <a:off x="-431676" y="792956"/>
            <a:ext cx="4859660" cy="391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1283895"/>
      </p:ext>
    </p:extLst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Производственная база «Медвежьи Озера»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7653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42875" y="731838"/>
            <a:ext cx="8786813" cy="2554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Одним из направлений производственной базы является изготовление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щитов и шкафов управления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 холодильными машинами, компрессорными и насосными агрегатами, электронными вентилями, воздушными конденсаторами и другими элементами холодильных систем, а также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изготовление комплексных систем автоматизации и диспетчеризации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. Электронная аппаратура собирается из комплектующих фирм </a:t>
            </a:r>
            <a:r>
              <a:rPr lang="en-US" sz="2000" i="1" dirty="0">
                <a:solidFill>
                  <a:srgbClr val="3333CC"/>
                </a:solidFill>
                <a:latin typeface="+mn-lt"/>
              </a:rPr>
              <a:t>Siemens, ABB (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Германия)</a:t>
            </a:r>
            <a:r>
              <a:rPr lang="en-US" sz="2000" i="1" dirty="0">
                <a:solidFill>
                  <a:srgbClr val="3333CC"/>
                </a:solidFill>
                <a:latin typeface="+mn-lt"/>
              </a:rPr>
              <a:t> 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и др., и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программируется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 собственным отделом автоматизации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русском языке 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с возможностью передачи алгоритмов.</a:t>
            </a:r>
          </a:p>
        </p:txBody>
      </p:sp>
      <p:sp>
        <p:nvSpPr>
          <p:cNvPr id="27656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06500" y="3187700"/>
            <a:ext cx="1298575" cy="1603375"/>
          </a:xfrm>
          <a:prstGeom prst="rect">
            <a:avLst/>
          </a:prstGeom>
          <a:noFill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6813" y="3206750"/>
            <a:ext cx="2108200" cy="1584325"/>
          </a:xfrm>
          <a:prstGeom prst="rect">
            <a:avLst/>
          </a:prstGeom>
          <a:noFill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19350" y="3151188"/>
            <a:ext cx="1317625" cy="1639887"/>
          </a:xfrm>
          <a:prstGeom prst="rect">
            <a:avLst/>
          </a:prstGeom>
          <a:noFill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0875" y="3217863"/>
            <a:ext cx="574675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3" y="3236913"/>
            <a:ext cx="928687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57875" y="3214688"/>
            <a:ext cx="10001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Производственная база 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SES International BV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9701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9703" name="TextBox 12"/>
          <p:cNvSpPr txBox="1">
            <a:spLocks noChangeArrowheads="1"/>
          </p:cNvSpPr>
          <p:nvPr/>
        </p:nvSpPr>
        <p:spPr bwMode="auto">
          <a:xfrm>
            <a:off x="142875" y="785813"/>
            <a:ext cx="8786813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i="1">
                <a:solidFill>
                  <a:srgbClr val="3333CC"/>
                </a:solidFill>
                <a:latin typeface="Calibri" pitchFamily="34" charset="0"/>
              </a:rPr>
              <a:t>Зачастую пожеланием Заказчика является необходимость поставки оборудования зарубежной сборки.  Для выполнения этого требования наша компания находится в тесном партнерском сотрудничестве в фирмой </a:t>
            </a:r>
            <a:r>
              <a:rPr lang="en-US" sz="2000" i="1">
                <a:solidFill>
                  <a:srgbClr val="3333CC"/>
                </a:solidFill>
                <a:latin typeface="Calibri" pitchFamily="34" charset="0"/>
              </a:rPr>
              <a:t>SES International BV (</a:t>
            </a:r>
            <a:r>
              <a:rPr lang="ru-RU" sz="2000" i="1">
                <a:solidFill>
                  <a:srgbClr val="3333CC"/>
                </a:solidFill>
                <a:latin typeface="Calibri" pitchFamily="34" charset="0"/>
              </a:rPr>
              <a:t>Нидерланды)</a:t>
            </a:r>
            <a:r>
              <a:rPr lang="en-US" sz="2000" i="1">
                <a:solidFill>
                  <a:srgbClr val="3333CC"/>
                </a:solidFill>
                <a:latin typeface="Calibri" pitchFamily="34" charset="0"/>
              </a:rPr>
              <a:t>, </a:t>
            </a:r>
            <a:r>
              <a:rPr lang="ru-RU" sz="2000" i="1">
                <a:solidFill>
                  <a:srgbClr val="3333CC"/>
                </a:solidFill>
                <a:latin typeface="Calibri" pitchFamily="34" charset="0"/>
              </a:rPr>
              <a:t>которая является ведущим европейским изготовителем высоконадежного оборудования для химической, нефте-газовой и холодильной отраслей.</a:t>
            </a:r>
          </a:p>
        </p:txBody>
      </p:sp>
      <p:sp>
        <p:nvSpPr>
          <p:cNvPr id="29704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6146" name="Picture 2" descr="F:\подготовка презентации\фото\фото ses\HPIM53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963" y="2640013"/>
            <a:ext cx="2736850" cy="2060575"/>
          </a:xfrm>
          <a:prstGeom prst="rect">
            <a:avLst/>
          </a:prstGeom>
          <a:noFill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28925" y="2640013"/>
            <a:ext cx="2822575" cy="2078037"/>
          </a:xfrm>
          <a:prstGeom prst="rect">
            <a:avLst/>
          </a:prstGeom>
          <a:noFill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92750" y="2279650"/>
            <a:ext cx="3584575" cy="1762125"/>
          </a:xfrm>
          <a:prstGeom prst="rect">
            <a:avLst/>
          </a:prstGeom>
          <a:noFill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63" y="4071938"/>
            <a:ext cx="1928812" cy="584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Производственная база 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SES International BV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9701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9704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 descr="D:\НОЕВ КОВЧЕГ\Компьютер до переезда 2015\Рабочий стол до переезда 2015\ХМ Казань\Агрегаты SES\Казань Фото SES\DSCN296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550"/>
            <a:ext cx="4845085" cy="3579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D:\НОЕВ КОВЧЕГ\Компьютер до переезда 2015\Рабочий стол до переезда 2015\ХМ Казань\Агрегаты SES\Казань Фото SES\DSCN296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242" y="773080"/>
            <a:ext cx="4341029" cy="3579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63" y="4071938"/>
            <a:ext cx="1928812" cy="584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257323"/>
      </p:ext>
    </p:extLst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Направления деятельности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32773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8" name="Прямоугольник 7"/>
          <p:cNvGrpSpPr>
            <a:grpSpLocks/>
          </p:cNvGrpSpPr>
          <p:nvPr/>
        </p:nvGrpSpPr>
        <p:grpSpPr bwMode="auto">
          <a:xfrm>
            <a:off x="-6350" y="781050"/>
            <a:ext cx="9156700" cy="3937000"/>
            <a:chOff x="-4" y="492"/>
            <a:chExt cx="5768" cy="2480"/>
          </a:xfrm>
        </p:grpSpPr>
        <p:pic>
          <p:nvPicPr>
            <p:cNvPr id="32775" name="Прямоугольник 7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4" y="492"/>
              <a:ext cx="5768" cy="2480"/>
            </a:xfrm>
            <a:prstGeom prst="rect">
              <a:avLst/>
            </a:prstGeom>
            <a:noFill/>
          </p:spPr>
        </p:pic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0" y="495"/>
              <a:ext cx="5760" cy="2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32778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71938" y="1214438"/>
            <a:ext cx="4929187" cy="3478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          1)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Промышленные объекты: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- химические производства;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- </a:t>
            </a:r>
            <a:r>
              <a:rPr lang="ru-RU" sz="2000" i="1" dirty="0" err="1">
                <a:solidFill>
                  <a:srgbClr val="3333CC"/>
                </a:solidFill>
                <a:latin typeface="+mn-lt"/>
              </a:rPr>
              <a:t>нефте-газовые</a:t>
            </a:r>
            <a:r>
              <a:rPr lang="ru-RU" sz="2000" i="1" dirty="0">
                <a:solidFill>
                  <a:srgbClr val="3333CC"/>
                </a:solidFill>
                <a:latin typeface="+mn-lt"/>
              </a:rPr>
              <a:t> предприятия;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- металлургические комбинаты;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- атомная энергетика;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- пищевая промышленность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           2)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Общественные объекты: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- спортивные технологии;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	- административные объекты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latin typeface="+mn-lt"/>
              </a:rPr>
              <a:t>           3) </a:t>
            </a: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Объекты специального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назначения</a:t>
            </a:r>
          </a:p>
        </p:txBody>
      </p:sp>
      <p:pic>
        <p:nvPicPr>
          <p:cNvPr id="9" name="Picture 2" descr="G:\HHS.T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Химические производства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33797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3799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33800" name="TextBox 12"/>
          <p:cNvSpPr txBox="1">
            <a:spLocks noChangeArrowheads="1"/>
          </p:cNvSpPr>
          <p:nvPr/>
        </p:nvSpPr>
        <p:spPr bwMode="auto">
          <a:xfrm>
            <a:off x="71438" y="830263"/>
            <a:ext cx="472598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3333CC"/>
                </a:solidFill>
                <a:latin typeface="Calibri" pitchFamily="34" charset="0"/>
              </a:rPr>
              <a:t>Исторически сложилось особое отношение к данной области, закрепленное в названии </a:t>
            </a:r>
            <a:r>
              <a:rPr lang="ru-RU" sz="2000" i="1" dirty="0" smtClean="0">
                <a:solidFill>
                  <a:srgbClr val="3333CC"/>
                </a:solidFill>
                <a:latin typeface="Calibri" pitchFamily="34" charset="0"/>
              </a:rPr>
              <a:t>фирмы. Фирма ХИМХОЛОДСЕРВИС </a:t>
            </a:r>
            <a:r>
              <a:rPr lang="ru-RU" sz="2000" i="1" dirty="0">
                <a:solidFill>
                  <a:srgbClr val="3333CC"/>
                </a:solidFill>
                <a:latin typeface="Calibri" pitchFamily="34" charset="0"/>
              </a:rPr>
              <a:t>выполнила множество проектов, разработала и поставила оборудование для различных химических предприятий,  таких как:</a:t>
            </a:r>
          </a:p>
          <a:p>
            <a:r>
              <a:rPr lang="ru-RU" sz="2000" i="1" dirty="0" smtClean="0">
                <a:solidFill>
                  <a:srgbClr val="3333CC"/>
                </a:solidFill>
                <a:latin typeface="Calibri" pitchFamily="34" charset="0"/>
              </a:rPr>
              <a:t>ОАО </a:t>
            </a:r>
            <a:r>
              <a:rPr lang="ru-RU" sz="2000" i="1" dirty="0">
                <a:solidFill>
                  <a:srgbClr val="3333CC"/>
                </a:solidFill>
                <a:latin typeface="Calibri" pitchFamily="34" charset="0"/>
              </a:rPr>
              <a:t>«</a:t>
            </a:r>
            <a:r>
              <a:rPr lang="ru-RU" sz="2000" i="1" dirty="0" err="1">
                <a:solidFill>
                  <a:srgbClr val="3333CC"/>
                </a:solidFill>
                <a:latin typeface="Calibri" pitchFamily="34" charset="0"/>
              </a:rPr>
              <a:t>Уралхимпласт</a:t>
            </a:r>
            <a:r>
              <a:rPr lang="ru-RU" sz="2000" i="1" dirty="0">
                <a:solidFill>
                  <a:srgbClr val="3333CC"/>
                </a:solidFill>
                <a:latin typeface="Calibri" pitchFamily="34" charset="0"/>
              </a:rPr>
              <a:t>», ОАО «</a:t>
            </a:r>
            <a:r>
              <a:rPr lang="ru-RU" sz="2000" i="1" dirty="0" err="1">
                <a:solidFill>
                  <a:srgbClr val="3333CC"/>
                </a:solidFill>
                <a:latin typeface="Calibri" pitchFamily="34" charset="0"/>
              </a:rPr>
              <a:t>Авиабор</a:t>
            </a:r>
            <a:r>
              <a:rPr lang="ru-RU" sz="2000" i="1" dirty="0">
                <a:solidFill>
                  <a:srgbClr val="3333CC"/>
                </a:solidFill>
                <a:latin typeface="Calibri" pitchFamily="34" charset="0"/>
              </a:rPr>
              <a:t>», </a:t>
            </a:r>
          </a:p>
          <a:p>
            <a:r>
              <a:rPr lang="ru-RU" sz="2000" i="1" dirty="0">
                <a:solidFill>
                  <a:srgbClr val="3333CC"/>
                </a:solidFill>
                <a:latin typeface="Calibri" pitchFamily="34" charset="0"/>
              </a:rPr>
              <a:t>ОАО «Дзержинское оргстекло», </a:t>
            </a:r>
          </a:p>
          <a:p>
            <a:r>
              <a:rPr lang="ru-RU" sz="2000" i="1" dirty="0">
                <a:solidFill>
                  <a:srgbClr val="3333CC"/>
                </a:solidFill>
                <a:latin typeface="Calibri" pitchFamily="34" charset="0"/>
              </a:rPr>
              <a:t>ОАО «</a:t>
            </a:r>
            <a:r>
              <a:rPr lang="ru-RU" sz="2000" i="1" dirty="0" err="1">
                <a:solidFill>
                  <a:srgbClr val="3333CC"/>
                </a:solidFill>
                <a:latin typeface="Calibri" pitchFamily="34" charset="0"/>
              </a:rPr>
              <a:t>Сибур</a:t>
            </a:r>
            <a:r>
              <a:rPr lang="ru-RU" sz="2000" i="1" dirty="0">
                <a:solidFill>
                  <a:srgbClr val="3333CC"/>
                </a:solidFill>
                <a:latin typeface="Calibri" pitchFamily="34" charset="0"/>
              </a:rPr>
              <a:t>-Волжский», </a:t>
            </a:r>
          </a:p>
          <a:p>
            <a:r>
              <a:rPr lang="ru-RU" sz="2000" i="1" dirty="0">
                <a:solidFill>
                  <a:srgbClr val="3333CC"/>
                </a:solidFill>
                <a:latin typeface="Calibri" pitchFamily="34" charset="0"/>
              </a:rPr>
              <a:t>ОАО «Воронежсинтезкаучук</a:t>
            </a:r>
            <a:r>
              <a:rPr lang="ru-RU" sz="2000" i="1" dirty="0" smtClean="0">
                <a:solidFill>
                  <a:srgbClr val="3333CC"/>
                </a:solidFill>
                <a:latin typeface="Calibri" pitchFamily="34" charset="0"/>
              </a:rPr>
              <a:t>»,</a:t>
            </a:r>
          </a:p>
          <a:p>
            <a:r>
              <a:rPr lang="ru-RU" sz="2000" i="1" dirty="0" smtClean="0">
                <a:solidFill>
                  <a:srgbClr val="3333CC"/>
                </a:solidFill>
                <a:latin typeface="Calibri" pitchFamily="34" charset="0"/>
              </a:rPr>
              <a:t>ОАО «КЗСК-Силикон» и </a:t>
            </a:r>
            <a:r>
              <a:rPr lang="ru-RU" sz="2000" i="1" dirty="0">
                <a:solidFill>
                  <a:srgbClr val="3333CC"/>
                </a:solidFill>
                <a:latin typeface="Calibri" pitchFamily="34" charset="0"/>
              </a:rPr>
              <a:t>др.</a:t>
            </a:r>
          </a:p>
        </p:txBody>
      </p:sp>
      <p:pic>
        <p:nvPicPr>
          <p:cNvPr id="9218" name="Picture 2" descr="G:\химия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97425" y="920750"/>
            <a:ext cx="4230688" cy="5595938"/>
          </a:xfrm>
          <a:prstGeom prst="rect">
            <a:avLst/>
          </a:prstGeom>
          <a:noFill/>
        </p:spPr>
      </p:pic>
      <p:pic>
        <p:nvPicPr>
          <p:cNvPr id="9" name="Picture 2" descr="G:\HHS.T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Химические производства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4823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404149" y="756128"/>
            <a:ext cx="5695252" cy="5634105"/>
          </a:xfrm>
          <a:prstGeom prst="rect">
            <a:avLst/>
          </a:prstGeom>
          <a:noFill/>
        </p:spPr>
      </p:pic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173" y="756128"/>
            <a:ext cx="4925976" cy="28744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2" name="Picture 6" descr="G:\logo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83444" y="3836530"/>
            <a:ext cx="2447925" cy="695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://www.kzck.ru/i/ru_logo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103" y="3811325"/>
            <a:ext cx="1212073" cy="1060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АО «Воронежсинтезкаучук», объект ТЭП-50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4823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167" y="843558"/>
            <a:ext cx="5011191" cy="3757621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3"/>
          <a:stretch/>
        </p:blipFill>
        <p:spPr>
          <a:xfrm>
            <a:off x="4499992" y="843557"/>
            <a:ext cx="4648510" cy="3757621"/>
          </a:xfrm>
          <a:prstGeom prst="rect">
            <a:avLst/>
          </a:prstGeom>
        </p:spPr>
      </p:pic>
      <p:pic>
        <p:nvPicPr>
          <p:cNvPr id="4101" name="Picture 5" descr="G:\сибур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557" y="123478"/>
            <a:ext cx="10144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8614432"/>
      </p:ext>
    </p:extLst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971600" y="0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ОАО «</a:t>
            </a:r>
            <a:r>
              <a:rPr lang="ru-RU" sz="28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Сибур-Нефтехим</a:t>
            </a: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», производство </a:t>
            </a:r>
            <a:r>
              <a:rPr lang="ru-RU" sz="28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ОЭиГ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4823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35"/>
          <a:stretch/>
        </p:blipFill>
        <p:spPr>
          <a:xfrm>
            <a:off x="-1764704" y="785813"/>
            <a:ext cx="6195486" cy="39290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4" r="20077"/>
          <a:stretch/>
        </p:blipFill>
        <p:spPr>
          <a:xfrm>
            <a:off x="4357611" y="785813"/>
            <a:ext cx="4786389" cy="3929062"/>
          </a:xfrm>
          <a:prstGeom prst="rect">
            <a:avLst/>
          </a:prstGeom>
        </p:spPr>
      </p:pic>
      <p:pic>
        <p:nvPicPr>
          <p:cNvPr id="4101" name="Picture 5" descr="G:\сибур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557" y="123478"/>
            <a:ext cx="10144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0048358"/>
      </p:ext>
    </p:extLst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14348" y="0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Оборудование </a:t>
            </a:r>
            <a:r>
              <a:rPr lang="ru-RU" sz="28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хладоцентров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4277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4279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54280" name="Picture 6" descr="F:\подготовка презентации\фото\объекты\снежком\DSC_074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5" y="1000125"/>
            <a:ext cx="4840288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1" name="Picture 5" descr="F:\подготовка презентации\фото\объекты\снежком\DSC_075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42875" y="1000125"/>
            <a:ext cx="48768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G:\HHS.T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14348" y="0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Контейнерный </a:t>
            </a:r>
            <a:r>
              <a:rPr lang="ru-RU" sz="28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хладоцентр</a:t>
            </a: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на базе УХК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4279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26452" r="6716" b="-5"/>
          <a:stretch/>
        </p:blipFill>
        <p:spPr>
          <a:xfrm>
            <a:off x="-1016" y="813259"/>
            <a:ext cx="9145016" cy="3874169"/>
          </a:xfrm>
        </p:spPr>
      </p:pic>
      <p:pic>
        <p:nvPicPr>
          <p:cNvPr id="10" name="Picture 2" descr="G:\HHS.T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0526458"/>
      </p:ext>
    </p:extLst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14348" y="0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Хладоцентр</a:t>
            </a: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в Кемерово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3013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3015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 dirty="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 dirty="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 dirty="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13" name="Picture 8" descr="F:\подготовка презентации\фото\оборудование\IMG_5685.jpg"/>
          <p:cNvPicPr>
            <a:picLocks noChangeAspect="1" noChangeArrowheads="1"/>
          </p:cNvPicPr>
          <p:nvPr/>
        </p:nvPicPr>
        <p:blipFill rotWithShape="1">
          <a:blip r:embed="rId4"/>
          <a:srcRect l="3489" t="4426" r="15687" b="6484"/>
          <a:stretch/>
        </p:blipFill>
        <p:spPr bwMode="auto">
          <a:xfrm>
            <a:off x="4463602" y="878683"/>
            <a:ext cx="4348775" cy="3605211"/>
          </a:xfrm>
          <a:prstGeom prst="rect">
            <a:avLst/>
          </a:prstGeom>
          <a:noFill/>
        </p:spPr>
      </p:pic>
      <p:pic>
        <p:nvPicPr>
          <p:cNvPr id="15" name="Picture 2" descr="G:\HHS.T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8" name="Picture 4" descr="F:\подготовка презентации\фото\оборудование\IMG_575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7565" y="878682"/>
            <a:ext cx="4805363" cy="360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14348" y="0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Аммиачный </a:t>
            </a:r>
            <a:r>
              <a:rPr lang="ru-RU" sz="2800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х</a:t>
            </a:r>
            <a:r>
              <a:rPr lang="ru-RU" sz="2800" dirty="0" err="1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ладоцентр</a:t>
            </a: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в г. Тимашевск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7109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7111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7174" name="Picture 6" descr="F:\подготовка презентации\фото\оборудование\125_2534тимашевс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6350" y="987425"/>
            <a:ext cx="4638675" cy="3481388"/>
          </a:xfrm>
          <a:prstGeom prst="rect">
            <a:avLst/>
          </a:prstGeom>
          <a:noFill/>
        </p:spPr>
      </p:pic>
      <p:pic>
        <p:nvPicPr>
          <p:cNvPr id="9218" name="Picture 2" descr="F:\подготовка презентации\фото\оборудование\125_2531тимашевс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5950" y="993775"/>
            <a:ext cx="4602163" cy="3462338"/>
          </a:xfrm>
          <a:prstGeom prst="rect">
            <a:avLst/>
          </a:prstGeom>
          <a:noFill/>
        </p:spPr>
      </p:pic>
      <p:pic>
        <p:nvPicPr>
          <p:cNvPr id="9" name="Picture 2" descr="G:\HHS.T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14348" y="0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Холодильные машины НПФ ХИМХОЛОДСЕРВИС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5301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5303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15363" name="Picture 3" descr="F:\подготовка презентации\фото\оборудование\IMG_906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857250"/>
            <a:ext cx="253365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pic>
        <p:nvPicPr>
          <p:cNvPr id="15364" name="Picture 4" descr="F:\подготовка презентации\фото\оборудование\IMG_900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88" y="881063"/>
            <a:ext cx="5643562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pic>
        <p:nvPicPr>
          <p:cNvPr id="10" name="Picture 2" descr="G:\HHS.T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742952" y="-18"/>
            <a:ext cx="7615262" cy="714380"/>
          </a:xfrm>
          <a:noFill/>
          <a:effectLst>
            <a:outerShdw blurRad="63500" sx="123000" sy="123000" algn="ctr" rotWithShape="0">
              <a:schemeClr val="bg1">
                <a:lumMod val="9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Холодильные машины НПФ ХИМХОЛОДСЕРВИС</a:t>
            </a:r>
            <a:endParaRPr lang="ru-RU" sz="28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2469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813"/>
            <a:ext cx="9144000" cy="39290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alpha val="3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2471" name="TextBox 15"/>
          <p:cNvSpPr txBox="1">
            <a:spLocks noChangeArrowheads="1"/>
          </p:cNvSpPr>
          <p:nvPr/>
        </p:nvSpPr>
        <p:spPr bwMode="auto">
          <a:xfrm>
            <a:off x="285750" y="4764088"/>
            <a:ext cx="3929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© </a:t>
            </a:r>
            <a:r>
              <a:rPr lang="ru-RU" sz="1400">
                <a:solidFill>
                  <a:schemeClr val="accent1"/>
                </a:solidFill>
                <a:latin typeface="Calibri" pitchFamily="34" charset="0"/>
              </a:rPr>
              <a:t>НПФ «ХИМХОЛОДСЕРВИС» </a:t>
            </a:r>
            <a:r>
              <a:rPr lang="en-US" sz="1400">
                <a:solidFill>
                  <a:schemeClr val="accent1"/>
                </a:solidFill>
                <a:latin typeface="Calibri" pitchFamily="34" charset="0"/>
              </a:rPr>
              <a:t>| himholod.ru</a:t>
            </a:r>
            <a:endParaRPr lang="ru-RU" sz="1400">
              <a:solidFill>
                <a:schemeClr val="accent1"/>
              </a:solidFill>
              <a:latin typeface="Calibri" pitchFamily="34" charset="0"/>
            </a:endParaRPr>
          </a:p>
        </p:txBody>
      </p:sp>
      <p:pic>
        <p:nvPicPr>
          <p:cNvPr id="62472" name="Picture 2" descr="F:\подготовка презентации\фото\оборудование\МКТ Howden-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2075" y="1000125"/>
            <a:ext cx="53784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3" name="Picture 3" descr="F:\подготовка презентации\фото\оборудование\PC190224логика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95813" y="1000125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G:\HHS.T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15250" y="4071938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4875" y="3929063"/>
            <a:ext cx="4286250" cy="5397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smtClean="0">
                <a:solidFill>
                  <a:srgbClr val="558ED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ХИМХОЛОДСЕРВИС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3438" y="4500563"/>
            <a:ext cx="4357687" cy="357187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Научно-производственная фирма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G:\HHS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285750"/>
            <a:ext cx="1000125" cy="10001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3493" name="TextBox 5"/>
          <p:cNvSpPr txBox="1">
            <a:spLocks noChangeArrowheads="1"/>
          </p:cNvSpPr>
          <p:nvPr/>
        </p:nvSpPr>
        <p:spPr bwMode="auto">
          <a:xfrm>
            <a:off x="5715000" y="1571625"/>
            <a:ext cx="335756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Calibri" pitchFamily="34" charset="0"/>
              </a:rPr>
              <a:t>ООО «НПФ «ХИМХОЛОДСЕРВИС»</a:t>
            </a:r>
          </a:p>
          <a:p>
            <a:r>
              <a:rPr lang="ru-RU" sz="1600" b="1" dirty="0">
                <a:solidFill>
                  <a:schemeClr val="bg1"/>
                </a:solidFill>
                <a:latin typeface="Calibri" pitchFamily="34" charset="0"/>
              </a:rPr>
              <a:t>127422, Россия, г. Москва,</a:t>
            </a:r>
          </a:p>
          <a:p>
            <a:r>
              <a:rPr lang="ru-RU" sz="1600" b="1" dirty="0">
                <a:solidFill>
                  <a:schemeClr val="bg1"/>
                </a:solidFill>
                <a:latin typeface="Calibri" pitchFamily="34" charset="0"/>
              </a:rPr>
              <a:t>ул. </a:t>
            </a:r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Маршала Рыбалко, д.2, к.6, оф.1001</a:t>
            </a:r>
            <a:endParaRPr lang="ru-RU" sz="1600" b="1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Calibri" pitchFamily="34" charset="0"/>
              </a:rPr>
              <a:t>Тел.:   +7 (495</a:t>
            </a:r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) </a:t>
            </a:r>
            <a:r>
              <a:rPr lang="ru-RU" sz="1600" b="1" smtClean="0">
                <a:solidFill>
                  <a:schemeClr val="bg1"/>
                </a:solidFill>
                <a:latin typeface="Calibri" pitchFamily="34" charset="0"/>
              </a:rPr>
              <a:t>357-22-97</a:t>
            </a:r>
          </a:p>
          <a:p>
            <a:r>
              <a:rPr lang="en-US" sz="1600" b="1" smtClean="0">
                <a:solidFill>
                  <a:schemeClr val="bg1"/>
                </a:solidFill>
                <a:latin typeface="Calibri" pitchFamily="34" charset="0"/>
              </a:rPr>
              <a:t>E-mail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: artemov@himholod.ru</a:t>
            </a:r>
          </a:p>
          <a:p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www.himholod.ru</a:t>
            </a:r>
            <a:endParaRPr lang="ru-RU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2245</TotalTime>
  <Words>981</Words>
  <Application>Microsoft Office PowerPoint</Application>
  <PresentationFormat>Экран (16:9)</PresentationFormat>
  <Paragraphs>142</Paragraphs>
  <Slides>28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Arial</vt:lpstr>
      <vt:lpstr>Calibri</vt:lpstr>
      <vt:lpstr>Тема Office</vt:lpstr>
      <vt:lpstr>ХИМХОЛОДСЕРВИС</vt:lpstr>
      <vt:lpstr>ООО «НПФ «ХИМХОЛОДСЕРВИС»</vt:lpstr>
      <vt:lpstr>Комплексный подход</vt:lpstr>
      <vt:lpstr>Проектирование</vt:lpstr>
      <vt:lpstr>Проектирование</vt:lpstr>
      <vt:lpstr>Разработка оборудования</vt:lpstr>
      <vt:lpstr>Разработка оборудования</vt:lpstr>
      <vt:lpstr>Разработка оборудования</vt:lpstr>
      <vt:lpstr>Собственное производство</vt:lpstr>
      <vt:lpstr>Производственные площадки</vt:lpstr>
      <vt:lpstr>Производственная база «Нахабино»</vt:lpstr>
      <vt:lpstr>Производственная база «Нахабино»</vt:lpstr>
      <vt:lpstr>Производственная база «Нахабино»</vt:lpstr>
      <vt:lpstr>Производственная база «Медвежьи Озера»</vt:lpstr>
      <vt:lpstr>Производственная база SES International BV</vt:lpstr>
      <vt:lpstr>Производственная база SES International BV</vt:lpstr>
      <vt:lpstr>Направления деятельности</vt:lpstr>
      <vt:lpstr>Химические производства</vt:lpstr>
      <vt:lpstr>Химические производства</vt:lpstr>
      <vt:lpstr>АО «Воронежсинтезкаучук», объект ТЭП-50</vt:lpstr>
      <vt:lpstr>ОАО «Сибур-Нефтехим», производство ОЭиГ</vt:lpstr>
      <vt:lpstr>Оборудование хладоцентров</vt:lpstr>
      <vt:lpstr>Контейнерный хладоцентр на базе УХК</vt:lpstr>
      <vt:lpstr>Хладоцентр в Кемерово</vt:lpstr>
      <vt:lpstr>Аммиачный хладоцентр в г. Тимашевск</vt:lpstr>
      <vt:lpstr>Холодильные машины НПФ ХИМХОЛОДСЕРВИС</vt:lpstr>
      <vt:lpstr>Холодильные машины НПФ ХИМХОЛОДСЕРВИС</vt:lpstr>
      <vt:lpstr>ХИМХОЛОДСЕРВИС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химхолодсервис</dc:title>
  <dc:creator>AIM</dc:creator>
  <cp:lastModifiedBy>Artemov.I</cp:lastModifiedBy>
  <cp:revision>164</cp:revision>
  <cp:lastPrinted>2014-03-21T13:35:02Z</cp:lastPrinted>
  <dcterms:created xsi:type="dcterms:W3CDTF">2012-09-26T08:28:14Z</dcterms:created>
  <dcterms:modified xsi:type="dcterms:W3CDTF">2015-12-25T12:37:43Z</dcterms:modified>
</cp:coreProperties>
</file>